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89692F-35B7-4D4F-811B-9DA001E9A413}">
  <a:tblStyle styleId="{3D89692F-35B7-4D4F-811B-9DA001E9A4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15C0C8-CC35-47B1-ADBA-18FAB390AFD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376C01-1BB5-491D-B047-9C4BB799B87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d303441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d303441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d303441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d303441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d21b33f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d21b33f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d21b33fd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d21b33fd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d21b33fd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d21b33fd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d21b33f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d21b33f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d25a11a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d25a11a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d25a11a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d25a11a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d21b33fd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d21b33fd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d21b33f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d21b33f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92f33ee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92f33e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d21b33f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d21b33f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d21b33f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d21b33f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d21b33f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d21b33f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d21b33f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d21b33f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d21b33f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d21b33f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d21b33f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d21b33f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d21b33f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d21b33f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174050" y="225450"/>
            <a:ext cx="5017500" cy="31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333 A2</a:t>
            </a:r>
            <a:endParaRPr/>
          </a:p>
          <a:p>
            <a: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7200"/>
              </a:spcAft>
              <a:buNone/>
            </a:pPr>
            <a:r>
              <a:rPr lang="en-GB" sz="2600"/>
              <a:t>Implementing New Enterprise Resource Planning (ERP) System For ANZ Bank</a:t>
            </a:r>
            <a:endParaRPr sz="26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2980300"/>
            <a:ext cx="34707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7: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S11219545 - Shamal Prasad</a:t>
            </a:r>
            <a:endParaRPr b="1"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S11219309 - Rudr Prasad</a:t>
            </a:r>
            <a:endParaRPr b="1"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S11221529 - Ahad Ali</a:t>
            </a:r>
            <a:endParaRPr b="1"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S11221067 - Rishal Prasad</a:t>
            </a:r>
            <a:endParaRPr/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1052550" y="947605"/>
            <a:ext cx="7038900" cy="41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Prototyping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Implementation</a:t>
            </a:r>
            <a:endParaRPr b="1"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00" y="1362063"/>
            <a:ext cx="81534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88" y="3009625"/>
            <a:ext cx="703897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1103650" y="1053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Testing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Transition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25" y="3237200"/>
            <a:ext cx="67627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00" y="1543050"/>
            <a:ext cx="630555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917800" y="13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/>
          </a:p>
        </p:txBody>
      </p:sp>
      <p:graphicFrame>
        <p:nvGraphicFramePr>
          <p:cNvPr id="317" name="Google Shape;317;p28"/>
          <p:cNvGraphicFramePr/>
          <p:nvPr/>
        </p:nvGraphicFramePr>
        <p:xfrm>
          <a:off x="70750" y="121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{85376C01-1BB5-491D-B047-9C4BB799B879}</a:tableStyleId>
              </a:tblPr>
              <a:tblGrid>
                <a:gridCol w="1567275"/>
                <a:gridCol w="1301725"/>
              </a:tblGrid>
              <a:tr h="224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 Budget of ERP System of ANZ Bank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 hMerge="1"/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224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Loaded Labour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$5,882.11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$82.00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 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$6,034.11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24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Planning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Loaded Labour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$12,250.32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$107.00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$76.00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$88.00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 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$12,521.32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" name="Google Shape;318;p28"/>
          <p:cNvGraphicFramePr/>
          <p:nvPr/>
        </p:nvGraphicFramePr>
        <p:xfrm>
          <a:off x="2939750" y="170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{85376C01-1BB5-491D-B047-9C4BB799B879}</a:tableStyleId>
              </a:tblPr>
              <a:tblGrid>
                <a:gridCol w="1567275"/>
                <a:gridCol w="1301725"/>
              </a:tblGrid>
              <a:tr h="2291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Loaded Labour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$20,506.03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$1,600.00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$890.00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 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$23,226.03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2291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Loaded Labour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$27,878.98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$175.00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$950.00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 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$29,803.98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9" name="Google Shape;319;p28"/>
          <p:cNvGraphicFramePr/>
          <p:nvPr/>
        </p:nvGraphicFramePr>
        <p:xfrm>
          <a:off x="5808750" y="76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{85376C01-1BB5-491D-B047-9C4BB799B879}</a:tableStyleId>
              </a:tblPr>
              <a:tblGrid>
                <a:gridCol w="1586375"/>
                <a:gridCol w="1317600"/>
              </a:tblGrid>
              <a:tr h="104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Loaded Labour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$17,741.17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$550.00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$895.00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 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$20,086.17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040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Transition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Loaded Labour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$14,025.22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$960.00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Equipment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$970.00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$1,475.00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 Total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$17,430.22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99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Loaded Labour Cost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$109,101.82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Hardware Cost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$2,500.00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Licensing Cost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$133,650.00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Contingency Funds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$4,748.18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10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Cost Of Project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$250,000.00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Management</a:t>
            </a:r>
            <a:endParaRPr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1297500" y="1160250"/>
            <a:ext cx="7038900" cy="3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Top 3 Main Risks: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ERP Integration Risks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Incompatible systems cause data corruption, crashes, and service disruptions, leading to financial losses and reputational damage.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Vendor Lock-In Risk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Heavy reliance on the ERP vendor results in high costs, slow updates, and limited flexibility, forcing expensive renegotiations or migrations.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Data Security &amp; Compliance Risk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Weak encryption and offshore data storage increase breach risks, leading to fines, legal issues, and loss of customer trust.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7" name="Google Shape;3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</a:t>
            </a:r>
            <a:r>
              <a:rPr lang="en-GB"/>
              <a:t> Management</a:t>
            </a:r>
            <a:endParaRPr/>
          </a:p>
        </p:txBody>
      </p:sp>
      <p:sp>
        <p:nvSpPr>
          <p:cNvPr id="333" name="Google Shape;333;p30"/>
          <p:cNvSpPr txBox="1"/>
          <p:nvPr>
            <p:ph idx="1" type="body"/>
          </p:nvPr>
        </p:nvSpPr>
        <p:spPr>
          <a:xfrm>
            <a:off x="1087175" y="1041500"/>
            <a:ext cx="30423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Chain Process: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Submit a detailed change request.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Assessment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A committee evaluates the impact.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Decision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Approve or reject based on analysis.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If approved, update plans (WBS, budget, timeline).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  <a:r>
              <a:rPr lang="en-GB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: Inform stakeholders of the decision and effects.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0" title="Screenshot 2025-05-25 at 8.18.2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600" y="1382700"/>
            <a:ext cx="3454126" cy="28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/>
        </p:nvSpPr>
        <p:spPr>
          <a:xfrm>
            <a:off x="5326225" y="1041500"/>
            <a:ext cx="287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Request Form Template: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Communication Plan</a:t>
            </a:r>
            <a:endParaRPr/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8" y="1567550"/>
            <a:ext cx="8799425" cy="26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850" y="152400"/>
            <a:ext cx="48302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00" y="768275"/>
            <a:ext cx="6774375" cy="31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1297500" y="926950"/>
            <a:ext cx="7038900" cy="4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Integrated Approach:</a:t>
            </a:r>
            <a:br>
              <a:rPr b="1"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The project management plan for ANZ Bank addresses the problems caused by fragmented legacy systems by introducing a structured, integrated ERP solution.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Agile &amp; Stakeholder Focus:</a:t>
            </a:r>
            <a:br>
              <a:rPr b="1"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Agile techniques and continuous stakeholder engagement ensure the project remains flexible, transparent, and aligned with business needs.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Phased Milestones:</a:t>
            </a:r>
            <a:br>
              <a:rPr b="1"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Using clear milestones and task assignments helps manage dependencies, reduces bottlenecks, and keeps the project on track.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Communication &amp; Feedback:</a:t>
            </a:r>
            <a:br>
              <a:rPr b="1"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Regular feedback cycles and a strong communication plan ensure all stakeholders are informed, and lessons learned are incorporated throughout the project.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Recommendations:</a:t>
            </a:r>
            <a:br>
              <a:rPr b="1"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Prioritize end-user training and change management, maintain proactive risk monitoring, and foster ongoing communication to ensure a smooth transition and long-term success.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1297500" y="627000"/>
            <a:ext cx="70389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Thank You</a:t>
            </a:r>
            <a:endParaRPr sz="9600"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Any Questions ?</a:t>
            </a:r>
            <a:endParaRPr sz="4800"/>
          </a:p>
        </p:txBody>
      </p:sp>
      <p:sp>
        <p:nvSpPr>
          <p:cNvPr id="369" name="Google Shape;3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751900" y="-1334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Outline</a:t>
            </a:r>
            <a:endParaRPr/>
          </a:p>
        </p:txBody>
      </p:sp>
      <p:sp>
        <p:nvSpPr>
          <p:cNvPr id="236" name="Google Shape;2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37" name="Google Shape;237;p18"/>
          <p:cNvGraphicFramePr/>
          <p:nvPr/>
        </p:nvGraphicFramePr>
        <p:xfrm>
          <a:off x="952500" y="75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{3D89692F-35B7-4D4F-811B-9DA001E9A413}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Issues with Legacy System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Solution Strategy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Stakeholders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 Scope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Milestones and Success Criterias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 Team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 Timeline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 Budget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 Management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 Management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Communication Plan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</a:t>
            </a:r>
            <a:r>
              <a:rPr lang="en-GB"/>
              <a:t> with Legacy System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Fragmented Systems &amp; Data Silos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Inconsistency and Inaccuracy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Inefficient HR and Payroll Processing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Poor Customer Service Coordination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Compliance Reporting Delays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Difficulty in Holistic Risk Assessment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Analytics Capabilities</a:t>
            </a:r>
            <a:endParaRPr/>
          </a:p>
        </p:txBody>
      </p:sp>
      <p:sp>
        <p:nvSpPr>
          <p:cNvPr id="244" name="Google Shape;2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Strategy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Implement an </a:t>
            </a:r>
            <a:r>
              <a:rPr lang="en-GB"/>
              <a:t>Enterprise</a:t>
            </a:r>
            <a:r>
              <a:rPr lang="en-GB"/>
              <a:t> </a:t>
            </a:r>
            <a:r>
              <a:rPr lang="en-GB"/>
              <a:t>Resource</a:t>
            </a:r>
            <a:r>
              <a:rPr lang="en-GB"/>
              <a:t> </a:t>
            </a:r>
            <a:r>
              <a:rPr lang="en-GB"/>
              <a:t>Planning</a:t>
            </a:r>
            <a:r>
              <a:rPr lang="en-GB"/>
              <a:t> System which offers a comprehensive solution for ANZ Bank by integrating various business functions into a single, unified platform.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50" y="2393900"/>
            <a:ext cx="4437151" cy="249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575" y="2393900"/>
            <a:ext cx="3494400" cy="2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Stakeholders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868200" y="1424525"/>
            <a:ext cx="74682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Project Team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ANZ Bank </a:t>
            </a:r>
            <a:r>
              <a:rPr lang="en-GB"/>
              <a:t>Executive</a:t>
            </a:r>
            <a:r>
              <a:rPr lang="en-GB"/>
              <a:t> Committee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Head Of</a:t>
            </a:r>
            <a:r>
              <a:rPr lang="en-GB"/>
              <a:t> HR, Accounting, Customer Service, Compliance and Risk Management Departments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ANZ Bank Staff</a:t>
            </a:r>
            <a:endParaRPr/>
          </a:p>
        </p:txBody>
      </p:sp>
      <p:sp>
        <p:nvSpPr>
          <p:cNvPr id="260" name="Google Shape;2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Scope</a:t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235900" y="1340100"/>
            <a:ext cx="47154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 new system that offers all necessary functionality through central system.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Prevent any data redundancy.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Compliance response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Customer Service response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convenient system for payroll processing.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 driven analytics for better future projections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4951300" y="1373825"/>
            <a:ext cx="431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Limitations &amp; </a:t>
            </a:r>
            <a:r>
              <a:rPr lang="en-GB" sz="1400"/>
              <a:t>Constraints: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Budget: 250,000 Fijian Dollars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Timeframe: 12 Months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One ERP System with all necessary Modules</a:t>
            </a:r>
            <a:endParaRPr sz="1400"/>
          </a:p>
        </p:txBody>
      </p:sp>
      <p:sp>
        <p:nvSpPr>
          <p:cNvPr id="268" name="Google Shape;2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</a:t>
            </a:r>
            <a:r>
              <a:rPr lang="en-GB"/>
              <a:t> and Success </a:t>
            </a:r>
            <a:r>
              <a:rPr lang="en-GB"/>
              <a:t>Criterias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224500" y="1544225"/>
            <a:ext cx="312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4488200" y="1597500"/>
            <a:ext cx="4379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Success </a:t>
            </a:r>
            <a:r>
              <a:rPr lang="en-GB"/>
              <a:t>Criteria: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Elimination of Redundant Data entries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Faster Compliance Reporting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Faster Customer Service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Faster Payroll Processing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Future Projection Analytics</a:t>
            </a:r>
            <a:endParaRPr/>
          </a:p>
        </p:txBody>
      </p:sp>
      <p:graphicFrame>
        <p:nvGraphicFramePr>
          <p:cNvPr id="276" name="Google Shape;276;p23"/>
          <p:cNvGraphicFramePr/>
          <p:nvPr/>
        </p:nvGraphicFramePr>
        <p:xfrm>
          <a:off x="287250" y="200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{0815C0C8-CC35-47B1-ADBA-18FAB390AFDB}</a:tableStyleId>
              </a:tblPr>
              <a:tblGrid>
                <a:gridCol w="1675550"/>
                <a:gridCol w="17506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Phase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Deadline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Inception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4th July 2025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Planning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26th August 2025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Prototyping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17th November 2025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Implementation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23rd January 2026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Testing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3rd April 2026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Transition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26th May  2026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Team</a:t>
            </a:r>
            <a:endParaRPr/>
          </a:p>
        </p:txBody>
      </p:sp>
      <p:graphicFrame>
        <p:nvGraphicFramePr>
          <p:cNvPr id="283" name="Google Shape;283;p24"/>
          <p:cNvGraphicFramePr/>
          <p:nvPr/>
        </p:nvGraphicFramePr>
        <p:xfrm>
          <a:off x="1168250" y="124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{3D89692F-35B7-4D4F-811B-9DA001E9A413}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Role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Rudr Prasad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Project Manager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Rishal Prasad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Business Analyst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Ben Ryan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ERP Consultant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Shamal Prasad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System Engineer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James Charles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 Analyst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Ahad Ali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QA Engineer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Adam Snow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Training Specialist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4" name="Google Shape;2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128925" y="876625"/>
            <a:ext cx="7038900" cy="30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Inception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Planning</a:t>
            </a:r>
            <a:endParaRPr b="1"/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3" y="1204213"/>
            <a:ext cx="51911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00" y="2993288"/>
            <a:ext cx="74676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